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0" r:id="rId2"/>
    <p:sldId id="291" r:id="rId3"/>
    <p:sldId id="274" r:id="rId4"/>
    <p:sldId id="292" r:id="rId5"/>
    <p:sldId id="298" r:id="rId6"/>
    <p:sldId id="268" r:id="rId7"/>
    <p:sldId id="272" r:id="rId8"/>
    <p:sldId id="269" r:id="rId9"/>
    <p:sldId id="296" r:id="rId10"/>
    <p:sldId id="279" r:id="rId11"/>
    <p:sldId id="273" r:id="rId12"/>
    <p:sldId id="275" r:id="rId13"/>
    <p:sldId id="281" r:id="rId14"/>
    <p:sldId id="300" r:id="rId15"/>
    <p:sldId id="299" r:id="rId16"/>
    <p:sldId id="278" r:id="rId17"/>
    <p:sldId id="289" r:id="rId18"/>
    <p:sldId id="282" r:id="rId19"/>
    <p:sldId id="301" r:id="rId20"/>
    <p:sldId id="302" r:id="rId21"/>
    <p:sldId id="304" r:id="rId22"/>
    <p:sldId id="305" r:id="rId23"/>
    <p:sldId id="306" r:id="rId24"/>
    <p:sldId id="267" r:id="rId25"/>
    <p:sldId id="288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EB67D8"/>
    <a:srgbClr val="EF8B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83" autoAdjust="0"/>
    <p:restoredTop sz="94624" autoAdjust="0"/>
  </p:normalViewPr>
  <p:slideViewPr>
    <p:cSldViewPr>
      <p:cViewPr>
        <p:scale>
          <a:sx n="100" d="100"/>
          <a:sy n="100" d="100"/>
        </p:scale>
        <p:origin x="-1944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4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2021-22 г.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4"/>
                <c:pt idx="0">
                  <c:v>2021-22 г.</c:v>
                </c:pt>
                <c:pt idx="1">
                  <c:v>2022-23 г.</c:v>
                </c:pt>
                <c:pt idx="2">
                  <c:v>2023-24 г.</c:v>
                </c:pt>
                <c:pt idx="3">
                  <c:v>2024-25 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2022-23 г.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4"/>
                <c:pt idx="0">
                  <c:v>2021-22 г.</c:v>
                </c:pt>
                <c:pt idx="1">
                  <c:v>2022-23 г.</c:v>
                </c:pt>
                <c:pt idx="2">
                  <c:v>2023-24 г.</c:v>
                </c:pt>
                <c:pt idx="3">
                  <c:v>2024-25 г.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2023-24 г.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4"/>
                <c:pt idx="0">
                  <c:v>2021-22 г.</c:v>
                </c:pt>
                <c:pt idx="1">
                  <c:v>2022-23 г.</c:v>
                </c:pt>
                <c:pt idx="2">
                  <c:v>2023-24 г.</c:v>
                </c:pt>
                <c:pt idx="3">
                  <c:v>2024-25 г.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2024-25 г.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4"/>
                <c:pt idx="0">
                  <c:v>2021-22 г.</c:v>
                </c:pt>
                <c:pt idx="1">
                  <c:v>2022-23 г.</c:v>
                </c:pt>
                <c:pt idx="2">
                  <c:v>2023-24 г.</c:v>
                </c:pt>
                <c:pt idx="3">
                  <c:v>2024-25 г.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44481152"/>
        <c:axId val="129319296"/>
        <c:axId val="0"/>
      </c:bar3DChart>
      <c:catAx>
        <c:axId val="44481152"/>
        <c:scaling>
          <c:orientation val="minMax"/>
        </c:scaling>
        <c:delete val="0"/>
        <c:axPos val="b"/>
        <c:majorTickMark val="out"/>
        <c:minorTickMark val="none"/>
        <c:tickLblPos val="nextTo"/>
        <c:crossAx val="129319296"/>
        <c:crosses val="autoZero"/>
        <c:auto val="1"/>
        <c:lblAlgn val="ctr"/>
        <c:lblOffset val="100"/>
        <c:noMultiLvlLbl val="0"/>
      </c:catAx>
      <c:valAx>
        <c:axId val="129319296"/>
        <c:scaling>
          <c:orientation val="minMax"/>
        </c:scaling>
        <c:delete val="0"/>
        <c:axPos val="l"/>
        <c:majorGridlines>
          <c:spPr>
            <a:ln>
              <a:solidFill>
                <a:srgbClr val="4F81BD"/>
              </a:solidFill>
            </a:ln>
            <a:effectLst>
              <a:outerShdw blurRad="50800" dist="50800" dir="5400000" algn="ctr" rotWithShape="0">
                <a:srgbClr val="7030A0"/>
              </a:outerShdw>
            </a:effectLst>
          </c:spPr>
        </c:majorGridlines>
        <c:minorGridlines>
          <c:spPr>
            <a:ln>
              <a:solidFill>
                <a:schemeClr val="accent1"/>
              </a:solidFill>
            </a:ln>
          </c:spPr>
        </c:minorGridlines>
        <c:numFmt formatCode="0%" sourceLinked="1"/>
        <c:majorTickMark val="out"/>
        <c:minorTickMark val="none"/>
        <c:tickLblPos val="nextTo"/>
        <c:crossAx val="44481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064172919555165"/>
          <c:y val="0.45144019846151529"/>
          <c:w val="0.20684613817022718"/>
          <c:h val="0.3402912194900618"/>
        </c:manualLayout>
      </c:layout>
      <c:overlay val="0"/>
    </c:legend>
    <c:plotVisOnly val="1"/>
    <c:dispBlanksAs val="gap"/>
    <c:showDLblsOverMax val="0"/>
  </c:chart>
  <c:spPr>
    <a:gradFill>
      <a:gsLst>
        <a:gs pos="16000">
          <a:srgbClr val="92D050"/>
        </a:gs>
        <a:gs pos="17000">
          <a:srgbClr val="92D050"/>
        </a:gs>
        <a:gs pos="32000">
          <a:srgbClr val="FFFF00"/>
        </a:gs>
        <a:gs pos="45000">
          <a:srgbClr val="7030A0"/>
        </a:gs>
        <a:gs pos="55000">
          <a:srgbClr val="7030A0"/>
        </a:gs>
        <a:gs pos="72000">
          <a:srgbClr val="4F81BD">
            <a:tint val="44500"/>
            <a:satMod val="160000"/>
          </a:srgbClr>
        </a:gs>
        <a:gs pos="59000">
          <a:srgbClr val="FF33CC"/>
        </a:gs>
        <a:gs pos="76000">
          <a:srgbClr val="FF0000"/>
        </a:gs>
        <a:gs pos="87000">
          <a:srgbClr val="00B0F0"/>
        </a:gs>
        <a:gs pos="100000">
          <a:srgbClr val="7030A0"/>
        </a:gs>
      </a:gsLst>
      <a:lin ang="5400000" scaled="0"/>
    </a:gradFill>
    <a:ln w="76200">
      <a:solidFill>
        <a:srgbClr val="7030A0"/>
      </a:solidFill>
    </a:ln>
    <a:effectLst>
      <a:glow rad="228600">
        <a:schemeClr val="accent4">
          <a:satMod val="175000"/>
          <a:alpha val="40000"/>
        </a:schemeClr>
      </a:glow>
      <a:outerShdw blurRad="76200" dist="12700" dir="8100000" sy="-23000" kx="800400" algn="br" rotWithShape="0">
        <a:srgbClr val="7030A0">
          <a:alpha val="20000"/>
        </a:srgbClr>
      </a:outerShd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D2B3A2-85BC-455B-9FA6-11D35CE4ABA4}" type="doc">
      <dgm:prSet loTypeId="urn:microsoft.com/office/officeart/2008/layout/PictureAccent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68393D0-CAB1-4853-B05E-1FDC435771F0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Основные задачи нашей организации:</a:t>
          </a:r>
          <a:b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endParaRPr lang="ru-RU" dirty="0">
            <a:solidFill>
              <a:schemeClr val="tx1"/>
            </a:solidFill>
          </a:endParaRPr>
        </a:p>
      </dgm:t>
    </dgm:pt>
    <dgm:pt modelId="{5629CF94-875A-4FBE-9179-102A186C4F34}" type="parTrans" cxnId="{3215CFAC-85CE-4F3A-BD6D-82ED59B58978}">
      <dgm:prSet/>
      <dgm:spPr/>
      <dgm:t>
        <a:bodyPr/>
        <a:lstStyle/>
        <a:p>
          <a:endParaRPr lang="ru-RU"/>
        </a:p>
      </dgm:t>
    </dgm:pt>
    <dgm:pt modelId="{14B585FD-FE99-4E31-8DDC-7F7CFF9FE129}" type="sibTrans" cxnId="{3215CFAC-85CE-4F3A-BD6D-82ED59B58978}">
      <dgm:prSet/>
      <dgm:spPr/>
      <dgm:t>
        <a:bodyPr/>
        <a:lstStyle/>
        <a:p>
          <a:endParaRPr lang="ru-RU"/>
        </a:p>
      </dgm:t>
    </dgm:pt>
    <dgm:pt modelId="{166F2434-8DAD-4B5A-8CDB-8B7EFE675E12}">
      <dgm:prSet phldrT="[Текст]" custT="1"/>
      <dgm:spPr/>
      <dgm:t>
        <a:bodyPr/>
        <a:lstStyle/>
        <a:p>
          <a:pPr algn="l"/>
          <a:r>
            <a:rPr lang="ru-RU" sz="1800" dirty="0" smtClean="0">
              <a:solidFill>
                <a:schemeClr val="tx1"/>
              </a:solidFill>
              <a:latin typeface="times new roman"/>
            </a:rPr>
            <a:t>Улучшение социально – экономического положения работников.</a:t>
          </a:r>
          <a:r>
            <a:rPr lang="ru-RU" sz="1800" dirty="0" smtClean="0">
              <a:solidFill>
                <a:schemeClr val="tx1"/>
              </a:solidFill>
            </a:rPr>
            <a:t/>
          </a:r>
          <a:br>
            <a:rPr lang="ru-RU" sz="1800" dirty="0" smtClean="0">
              <a:solidFill>
                <a:schemeClr val="tx1"/>
              </a:solidFill>
            </a:rPr>
          </a:br>
          <a:endParaRPr lang="ru-RU" sz="1800" dirty="0">
            <a:solidFill>
              <a:schemeClr val="tx1"/>
            </a:solidFill>
          </a:endParaRPr>
        </a:p>
      </dgm:t>
    </dgm:pt>
    <dgm:pt modelId="{72C166AD-8C36-42A1-93FC-06DCF925D210}" type="parTrans" cxnId="{AF436478-422F-496E-BFF3-570FE87FA90F}">
      <dgm:prSet/>
      <dgm:spPr/>
      <dgm:t>
        <a:bodyPr/>
        <a:lstStyle/>
        <a:p>
          <a:endParaRPr lang="ru-RU"/>
        </a:p>
      </dgm:t>
    </dgm:pt>
    <dgm:pt modelId="{2D36AAC4-558D-452C-B335-E1A19A45A73F}" type="sibTrans" cxnId="{AF436478-422F-496E-BFF3-570FE87FA90F}">
      <dgm:prSet/>
      <dgm:spPr/>
      <dgm:t>
        <a:bodyPr/>
        <a:lstStyle/>
        <a:p>
          <a:endParaRPr lang="ru-RU"/>
        </a:p>
      </dgm:t>
    </dgm:pt>
    <dgm:pt modelId="{F22F8E95-9F8E-4715-9F43-60E5F35472FA}">
      <dgm:prSet phldrT="[Текст]" custT="1"/>
      <dgm:spPr/>
      <dgm:t>
        <a:bodyPr/>
        <a:lstStyle/>
        <a:p>
          <a:pPr algn="l"/>
          <a:r>
            <a:rPr lang="ru-RU" sz="1800" smtClean="0">
              <a:solidFill>
                <a:schemeClr val="tx1"/>
              </a:solidFill>
              <a:latin typeface="times new roman"/>
            </a:rPr>
            <a:t>Развитие социального партнерства.</a:t>
          </a:r>
          <a:r>
            <a:rPr lang="ru-RU" sz="1800" smtClean="0">
              <a:solidFill>
                <a:schemeClr val="tx1"/>
              </a:solidFill>
            </a:rPr>
            <a:t/>
          </a:r>
          <a:br>
            <a:rPr lang="ru-RU" sz="1800" smtClean="0">
              <a:solidFill>
                <a:schemeClr val="tx1"/>
              </a:solidFill>
            </a:rPr>
          </a:br>
          <a:endParaRPr lang="ru-RU" sz="1800" dirty="0">
            <a:solidFill>
              <a:schemeClr val="tx1"/>
            </a:solidFill>
          </a:endParaRPr>
        </a:p>
      </dgm:t>
    </dgm:pt>
    <dgm:pt modelId="{3E64C028-D6FB-49A8-9C2F-B6580BF75F00}" type="parTrans" cxnId="{F2728FFE-2154-46F7-ABC9-CF15273441B9}">
      <dgm:prSet/>
      <dgm:spPr/>
      <dgm:t>
        <a:bodyPr/>
        <a:lstStyle/>
        <a:p>
          <a:endParaRPr lang="ru-RU"/>
        </a:p>
      </dgm:t>
    </dgm:pt>
    <dgm:pt modelId="{F8600BF8-59F3-4F75-AB74-81EE49661839}" type="sibTrans" cxnId="{F2728FFE-2154-46F7-ABC9-CF15273441B9}">
      <dgm:prSet/>
      <dgm:spPr/>
      <dgm:t>
        <a:bodyPr/>
        <a:lstStyle/>
        <a:p>
          <a:endParaRPr lang="ru-RU"/>
        </a:p>
      </dgm:t>
    </dgm:pt>
    <dgm:pt modelId="{172B1A15-1D50-48B5-A416-A16EAE255406}">
      <dgm:prSet phldrT="[Текст]" custT="1"/>
      <dgm:spPr/>
      <dgm:t>
        <a:bodyPr/>
        <a:lstStyle/>
        <a:p>
          <a:pPr algn="l"/>
          <a:r>
            <a:rPr lang="ru-RU" sz="1800" dirty="0" smtClean="0">
              <a:solidFill>
                <a:schemeClr val="tx1"/>
              </a:solidFill>
              <a:latin typeface="times new roman"/>
            </a:rPr>
            <a:t> Взаимопомощь членам первичной профсоюзной организации.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endParaRPr lang="ru-RU" sz="1800" dirty="0">
            <a:solidFill>
              <a:schemeClr val="tx1"/>
            </a:solidFill>
          </a:endParaRPr>
        </a:p>
      </dgm:t>
    </dgm:pt>
    <dgm:pt modelId="{7D9286A1-CC76-4E47-9440-8F9133BC85FC}" type="parTrans" cxnId="{CCA9842F-F942-418B-A56E-5718C8FB48C6}">
      <dgm:prSet/>
      <dgm:spPr/>
      <dgm:t>
        <a:bodyPr/>
        <a:lstStyle/>
        <a:p>
          <a:endParaRPr lang="ru-RU"/>
        </a:p>
      </dgm:t>
    </dgm:pt>
    <dgm:pt modelId="{66BC818B-ABC1-4402-9DF2-1EAF9AF8EB55}" type="sibTrans" cxnId="{CCA9842F-F942-418B-A56E-5718C8FB48C6}">
      <dgm:prSet/>
      <dgm:spPr/>
      <dgm:t>
        <a:bodyPr/>
        <a:lstStyle/>
        <a:p>
          <a:endParaRPr lang="ru-RU"/>
        </a:p>
      </dgm:t>
    </dgm:pt>
    <dgm:pt modelId="{4AB8BCDE-D49F-4AD5-BEA0-578F97957BD4}">
      <dgm:prSet phldrT="[Текст]" custT="1"/>
      <dgm:spPr/>
      <dgm:t>
        <a:bodyPr/>
        <a:lstStyle/>
        <a:p>
          <a:pPr algn="l"/>
          <a:r>
            <a:rPr lang="ru-RU" sz="1800" smtClean="0">
              <a:solidFill>
                <a:schemeClr val="tx1"/>
              </a:solidFill>
              <a:latin typeface="times new roman"/>
            </a:rPr>
            <a:t>Укрепление и развитие профессиональной солидарности.</a:t>
          </a:r>
          <a:r>
            <a:rPr lang="ru-RU" sz="1800" smtClean="0">
              <a:solidFill>
                <a:schemeClr val="tx1"/>
              </a:solidFill>
            </a:rPr>
            <a:t/>
          </a:r>
          <a:br>
            <a:rPr lang="ru-RU" sz="1800" smtClean="0">
              <a:solidFill>
                <a:schemeClr val="tx1"/>
              </a:solidFill>
            </a:rPr>
          </a:br>
          <a:endParaRPr lang="ru-RU" sz="1800" dirty="0">
            <a:solidFill>
              <a:schemeClr val="tx1"/>
            </a:solidFill>
          </a:endParaRPr>
        </a:p>
      </dgm:t>
    </dgm:pt>
    <dgm:pt modelId="{A21ED50C-1698-43DC-90BF-6B9DBDD5D28B}" type="parTrans" cxnId="{B44DF9AD-6CBB-41CA-8F09-D44AF43A8EC2}">
      <dgm:prSet/>
      <dgm:spPr/>
      <dgm:t>
        <a:bodyPr/>
        <a:lstStyle/>
        <a:p>
          <a:endParaRPr lang="ru-RU"/>
        </a:p>
      </dgm:t>
    </dgm:pt>
    <dgm:pt modelId="{8A0C56CC-5BE8-42FA-B696-1B9CA22FEB3F}" type="sibTrans" cxnId="{B44DF9AD-6CBB-41CA-8F09-D44AF43A8EC2}">
      <dgm:prSet/>
      <dgm:spPr/>
      <dgm:t>
        <a:bodyPr/>
        <a:lstStyle/>
        <a:p>
          <a:endParaRPr lang="ru-RU"/>
        </a:p>
      </dgm:t>
    </dgm:pt>
    <dgm:pt modelId="{454C0684-5E76-45F7-9A2B-957B539B52B9}" type="pres">
      <dgm:prSet presAssocID="{C7D2B3A2-85BC-455B-9FA6-11D35CE4ABA4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C2C6605-D689-4509-8AEA-F9A9ACFA071E}" type="pres">
      <dgm:prSet presAssocID="{068393D0-CAB1-4853-B05E-1FDC435771F0}" presName="root" presStyleCnt="0">
        <dgm:presLayoutVars>
          <dgm:chMax/>
          <dgm:chPref val="4"/>
        </dgm:presLayoutVars>
      </dgm:prSet>
      <dgm:spPr/>
    </dgm:pt>
    <dgm:pt modelId="{BEFA372A-03BE-41F8-BAB5-CCB139B79C87}" type="pres">
      <dgm:prSet presAssocID="{068393D0-CAB1-4853-B05E-1FDC435771F0}" presName="rootComposite" presStyleCnt="0">
        <dgm:presLayoutVars/>
      </dgm:prSet>
      <dgm:spPr/>
    </dgm:pt>
    <dgm:pt modelId="{3911536B-31D8-499F-B0AF-5841E752F7EE}" type="pres">
      <dgm:prSet presAssocID="{068393D0-CAB1-4853-B05E-1FDC435771F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7746A493-208A-4216-82B6-E0ACF91163CD}" type="pres">
      <dgm:prSet presAssocID="{068393D0-CAB1-4853-B05E-1FDC435771F0}" presName="childShape" presStyleCnt="0">
        <dgm:presLayoutVars>
          <dgm:chMax val="0"/>
          <dgm:chPref val="0"/>
        </dgm:presLayoutVars>
      </dgm:prSet>
      <dgm:spPr/>
    </dgm:pt>
    <dgm:pt modelId="{B5DEEDBD-263C-441D-8322-61A728BEA702}" type="pres">
      <dgm:prSet presAssocID="{166F2434-8DAD-4B5A-8CDB-8B7EFE675E12}" presName="childComposite" presStyleCnt="0">
        <dgm:presLayoutVars>
          <dgm:chMax val="0"/>
          <dgm:chPref val="0"/>
        </dgm:presLayoutVars>
      </dgm:prSet>
      <dgm:spPr/>
    </dgm:pt>
    <dgm:pt modelId="{D0981F3B-82DE-4823-BDAA-DE8B06C8A1EA}" type="pres">
      <dgm:prSet presAssocID="{166F2434-8DAD-4B5A-8CDB-8B7EFE675E12}" presName="Image" presStyleLbl="node1" presStyleIdx="0" presStyleCnt="4"/>
      <dgm:spPr/>
    </dgm:pt>
    <dgm:pt modelId="{87CE601C-1A3C-4413-9671-8443EFF6A524}" type="pres">
      <dgm:prSet presAssocID="{166F2434-8DAD-4B5A-8CDB-8B7EFE675E12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B395E5-20DE-4737-A06A-45D48D27E7EC}" type="pres">
      <dgm:prSet presAssocID="{F22F8E95-9F8E-4715-9F43-60E5F35472FA}" presName="childComposite" presStyleCnt="0">
        <dgm:presLayoutVars>
          <dgm:chMax val="0"/>
          <dgm:chPref val="0"/>
        </dgm:presLayoutVars>
      </dgm:prSet>
      <dgm:spPr/>
    </dgm:pt>
    <dgm:pt modelId="{4A8245B7-74D5-4CDF-9BD5-F83AEFAF3B24}" type="pres">
      <dgm:prSet presAssocID="{F22F8E95-9F8E-4715-9F43-60E5F35472FA}" presName="Image" presStyleLbl="node1" presStyleIdx="1" presStyleCnt="4"/>
      <dgm:spPr/>
    </dgm:pt>
    <dgm:pt modelId="{0C983266-0E0D-4CCB-A445-CB233ED8BA23}" type="pres">
      <dgm:prSet presAssocID="{F22F8E95-9F8E-4715-9F43-60E5F35472FA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473BD7-E00D-4EB3-ACEB-7E9F942C9A08}" type="pres">
      <dgm:prSet presAssocID="{4AB8BCDE-D49F-4AD5-BEA0-578F97957BD4}" presName="childComposite" presStyleCnt="0">
        <dgm:presLayoutVars>
          <dgm:chMax val="0"/>
          <dgm:chPref val="0"/>
        </dgm:presLayoutVars>
      </dgm:prSet>
      <dgm:spPr/>
    </dgm:pt>
    <dgm:pt modelId="{C8FC5FAA-5328-4D55-8D35-92F815A1C9E5}" type="pres">
      <dgm:prSet presAssocID="{4AB8BCDE-D49F-4AD5-BEA0-578F97957BD4}" presName="Image" presStyleLbl="node1" presStyleIdx="2" presStyleCnt="4"/>
      <dgm:spPr/>
    </dgm:pt>
    <dgm:pt modelId="{A74751B3-31C5-4F7E-A343-EDB6CFAD2927}" type="pres">
      <dgm:prSet presAssocID="{4AB8BCDE-D49F-4AD5-BEA0-578F97957BD4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252929-4594-4425-9377-AE9C8B04CC3F}" type="pres">
      <dgm:prSet presAssocID="{172B1A15-1D50-48B5-A416-A16EAE255406}" presName="childComposite" presStyleCnt="0">
        <dgm:presLayoutVars>
          <dgm:chMax val="0"/>
          <dgm:chPref val="0"/>
        </dgm:presLayoutVars>
      </dgm:prSet>
      <dgm:spPr/>
    </dgm:pt>
    <dgm:pt modelId="{ABF262AA-87F6-41CD-B14A-09F4C6F12990}" type="pres">
      <dgm:prSet presAssocID="{172B1A15-1D50-48B5-A416-A16EAE255406}" presName="Image" presStyleLbl="node1" presStyleIdx="3" presStyleCnt="4"/>
      <dgm:spPr/>
    </dgm:pt>
    <dgm:pt modelId="{1B77223B-CD42-463D-BA3F-74E04C5A425A}" type="pres">
      <dgm:prSet presAssocID="{172B1A15-1D50-48B5-A416-A16EAE255406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15CFAC-85CE-4F3A-BD6D-82ED59B58978}" srcId="{C7D2B3A2-85BC-455B-9FA6-11D35CE4ABA4}" destId="{068393D0-CAB1-4853-B05E-1FDC435771F0}" srcOrd="0" destOrd="0" parTransId="{5629CF94-875A-4FBE-9179-102A186C4F34}" sibTransId="{14B585FD-FE99-4E31-8DDC-7F7CFF9FE129}"/>
    <dgm:cxn modelId="{4454F9EC-D1F0-4447-8909-C95AAB8B45A8}" type="presOf" srcId="{172B1A15-1D50-48B5-A416-A16EAE255406}" destId="{1B77223B-CD42-463D-BA3F-74E04C5A425A}" srcOrd="0" destOrd="0" presId="urn:microsoft.com/office/officeart/2008/layout/PictureAccentList"/>
    <dgm:cxn modelId="{C3FD0356-2815-4AC7-9F1C-D2E0F7D156D3}" type="presOf" srcId="{4AB8BCDE-D49F-4AD5-BEA0-578F97957BD4}" destId="{A74751B3-31C5-4F7E-A343-EDB6CFAD2927}" srcOrd="0" destOrd="0" presId="urn:microsoft.com/office/officeart/2008/layout/PictureAccentList"/>
    <dgm:cxn modelId="{B44DF9AD-6CBB-41CA-8F09-D44AF43A8EC2}" srcId="{068393D0-CAB1-4853-B05E-1FDC435771F0}" destId="{4AB8BCDE-D49F-4AD5-BEA0-578F97957BD4}" srcOrd="2" destOrd="0" parTransId="{A21ED50C-1698-43DC-90BF-6B9DBDD5D28B}" sibTransId="{8A0C56CC-5BE8-42FA-B696-1B9CA22FEB3F}"/>
    <dgm:cxn modelId="{DE3C534C-58FC-464F-B188-1386D494254A}" type="presOf" srcId="{166F2434-8DAD-4B5A-8CDB-8B7EFE675E12}" destId="{87CE601C-1A3C-4413-9671-8443EFF6A524}" srcOrd="0" destOrd="0" presId="urn:microsoft.com/office/officeart/2008/layout/PictureAccentList"/>
    <dgm:cxn modelId="{FED690BF-4F94-4F6C-9B6D-B98D4A1A0960}" type="presOf" srcId="{F22F8E95-9F8E-4715-9F43-60E5F35472FA}" destId="{0C983266-0E0D-4CCB-A445-CB233ED8BA23}" srcOrd="0" destOrd="0" presId="urn:microsoft.com/office/officeart/2008/layout/PictureAccentList"/>
    <dgm:cxn modelId="{CCA9842F-F942-418B-A56E-5718C8FB48C6}" srcId="{068393D0-CAB1-4853-B05E-1FDC435771F0}" destId="{172B1A15-1D50-48B5-A416-A16EAE255406}" srcOrd="3" destOrd="0" parTransId="{7D9286A1-CC76-4E47-9440-8F9133BC85FC}" sibTransId="{66BC818B-ABC1-4402-9DF2-1EAF9AF8EB55}"/>
    <dgm:cxn modelId="{AF436478-422F-496E-BFF3-570FE87FA90F}" srcId="{068393D0-CAB1-4853-B05E-1FDC435771F0}" destId="{166F2434-8DAD-4B5A-8CDB-8B7EFE675E12}" srcOrd="0" destOrd="0" parTransId="{72C166AD-8C36-42A1-93FC-06DCF925D210}" sibTransId="{2D36AAC4-558D-452C-B335-E1A19A45A73F}"/>
    <dgm:cxn modelId="{F2728FFE-2154-46F7-ABC9-CF15273441B9}" srcId="{068393D0-CAB1-4853-B05E-1FDC435771F0}" destId="{F22F8E95-9F8E-4715-9F43-60E5F35472FA}" srcOrd="1" destOrd="0" parTransId="{3E64C028-D6FB-49A8-9C2F-B6580BF75F00}" sibTransId="{F8600BF8-59F3-4F75-AB74-81EE49661839}"/>
    <dgm:cxn modelId="{8880CBCA-AEF5-40B9-9281-8AE5B399A4C5}" type="presOf" srcId="{068393D0-CAB1-4853-B05E-1FDC435771F0}" destId="{3911536B-31D8-499F-B0AF-5841E752F7EE}" srcOrd="0" destOrd="0" presId="urn:microsoft.com/office/officeart/2008/layout/PictureAccentList"/>
    <dgm:cxn modelId="{1D6295B3-C9D6-4174-8404-B469D5A2FA2E}" type="presOf" srcId="{C7D2B3A2-85BC-455B-9FA6-11D35CE4ABA4}" destId="{454C0684-5E76-45F7-9A2B-957B539B52B9}" srcOrd="0" destOrd="0" presId="urn:microsoft.com/office/officeart/2008/layout/PictureAccentList"/>
    <dgm:cxn modelId="{AB48C51A-88CA-48C9-ABC4-321136EC0C35}" type="presParOf" srcId="{454C0684-5E76-45F7-9A2B-957B539B52B9}" destId="{CC2C6605-D689-4509-8AEA-F9A9ACFA071E}" srcOrd="0" destOrd="0" presId="urn:microsoft.com/office/officeart/2008/layout/PictureAccentList"/>
    <dgm:cxn modelId="{258EDADB-A484-485D-A2E8-FB5165254000}" type="presParOf" srcId="{CC2C6605-D689-4509-8AEA-F9A9ACFA071E}" destId="{BEFA372A-03BE-41F8-BAB5-CCB139B79C87}" srcOrd="0" destOrd="0" presId="urn:microsoft.com/office/officeart/2008/layout/PictureAccentList"/>
    <dgm:cxn modelId="{97100A4E-789E-48A8-A49A-234556708737}" type="presParOf" srcId="{BEFA372A-03BE-41F8-BAB5-CCB139B79C87}" destId="{3911536B-31D8-499F-B0AF-5841E752F7EE}" srcOrd="0" destOrd="0" presId="urn:microsoft.com/office/officeart/2008/layout/PictureAccentList"/>
    <dgm:cxn modelId="{3F38CCAB-3972-4731-BE72-5431622B0832}" type="presParOf" srcId="{CC2C6605-D689-4509-8AEA-F9A9ACFA071E}" destId="{7746A493-208A-4216-82B6-E0ACF91163CD}" srcOrd="1" destOrd="0" presId="urn:microsoft.com/office/officeart/2008/layout/PictureAccentList"/>
    <dgm:cxn modelId="{C47C4F8D-250D-4161-9E1C-BA7E60B66690}" type="presParOf" srcId="{7746A493-208A-4216-82B6-E0ACF91163CD}" destId="{B5DEEDBD-263C-441D-8322-61A728BEA702}" srcOrd="0" destOrd="0" presId="urn:microsoft.com/office/officeart/2008/layout/PictureAccentList"/>
    <dgm:cxn modelId="{C7E73680-594F-41EA-AEFA-B5B2245863C6}" type="presParOf" srcId="{B5DEEDBD-263C-441D-8322-61A728BEA702}" destId="{D0981F3B-82DE-4823-BDAA-DE8B06C8A1EA}" srcOrd="0" destOrd="0" presId="urn:microsoft.com/office/officeart/2008/layout/PictureAccentList"/>
    <dgm:cxn modelId="{E162E84B-6D72-4390-AD54-E430B4849385}" type="presParOf" srcId="{B5DEEDBD-263C-441D-8322-61A728BEA702}" destId="{87CE601C-1A3C-4413-9671-8443EFF6A524}" srcOrd="1" destOrd="0" presId="urn:microsoft.com/office/officeart/2008/layout/PictureAccentList"/>
    <dgm:cxn modelId="{0320B372-CD05-4BB7-9DCE-40C6EFF9B8E9}" type="presParOf" srcId="{7746A493-208A-4216-82B6-E0ACF91163CD}" destId="{56B395E5-20DE-4737-A06A-45D48D27E7EC}" srcOrd="1" destOrd="0" presId="urn:microsoft.com/office/officeart/2008/layout/PictureAccentList"/>
    <dgm:cxn modelId="{BCCE0E85-BBC6-4B92-9039-3193115F589B}" type="presParOf" srcId="{56B395E5-20DE-4737-A06A-45D48D27E7EC}" destId="{4A8245B7-74D5-4CDF-9BD5-F83AEFAF3B24}" srcOrd="0" destOrd="0" presId="urn:microsoft.com/office/officeart/2008/layout/PictureAccentList"/>
    <dgm:cxn modelId="{77257599-D55A-4DC4-8D6C-F8C3493125B4}" type="presParOf" srcId="{56B395E5-20DE-4737-A06A-45D48D27E7EC}" destId="{0C983266-0E0D-4CCB-A445-CB233ED8BA23}" srcOrd="1" destOrd="0" presId="urn:microsoft.com/office/officeart/2008/layout/PictureAccentList"/>
    <dgm:cxn modelId="{2557A70E-BB36-4C57-9C65-9E861164DAAB}" type="presParOf" srcId="{7746A493-208A-4216-82B6-E0ACF91163CD}" destId="{19473BD7-E00D-4EB3-ACEB-7E9F942C9A08}" srcOrd="2" destOrd="0" presId="urn:microsoft.com/office/officeart/2008/layout/PictureAccentList"/>
    <dgm:cxn modelId="{7669BFE2-E45A-4B10-B3E5-09EFC7D44299}" type="presParOf" srcId="{19473BD7-E00D-4EB3-ACEB-7E9F942C9A08}" destId="{C8FC5FAA-5328-4D55-8D35-92F815A1C9E5}" srcOrd="0" destOrd="0" presId="urn:microsoft.com/office/officeart/2008/layout/PictureAccentList"/>
    <dgm:cxn modelId="{43CB9C9E-8674-4679-9A4D-C52DD01B712A}" type="presParOf" srcId="{19473BD7-E00D-4EB3-ACEB-7E9F942C9A08}" destId="{A74751B3-31C5-4F7E-A343-EDB6CFAD2927}" srcOrd="1" destOrd="0" presId="urn:microsoft.com/office/officeart/2008/layout/PictureAccentList"/>
    <dgm:cxn modelId="{29717384-AAC3-4B6B-9E15-87A11C3A12CC}" type="presParOf" srcId="{7746A493-208A-4216-82B6-E0ACF91163CD}" destId="{AB252929-4594-4425-9377-AE9C8B04CC3F}" srcOrd="3" destOrd="0" presId="urn:microsoft.com/office/officeart/2008/layout/PictureAccentList"/>
    <dgm:cxn modelId="{894E93C3-4C5F-408E-9952-F9413A4A0310}" type="presParOf" srcId="{AB252929-4594-4425-9377-AE9C8B04CC3F}" destId="{ABF262AA-87F6-41CD-B14A-09F4C6F12990}" srcOrd="0" destOrd="0" presId="urn:microsoft.com/office/officeart/2008/layout/PictureAccentList"/>
    <dgm:cxn modelId="{B3845280-AA3C-4012-BEEE-882536CC00E9}" type="presParOf" srcId="{AB252929-4594-4425-9377-AE9C8B04CC3F}" destId="{1B77223B-CD42-463D-BA3F-74E04C5A425A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11536B-31D8-499F-B0AF-5841E752F7EE}">
      <dsp:nvSpPr>
        <dsp:cNvPr id="0" name=""/>
        <dsp:cNvSpPr/>
      </dsp:nvSpPr>
      <dsp:spPr>
        <a:xfrm>
          <a:off x="1092250" y="962"/>
          <a:ext cx="5664371" cy="7332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Основные задачи нашей организации:</a:t>
          </a:r>
          <a:br>
            <a:rPr lang="ru-RU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endParaRPr lang="ru-RU" sz="2300" kern="1200" dirty="0">
            <a:solidFill>
              <a:schemeClr val="tx1"/>
            </a:solidFill>
          </a:endParaRPr>
        </a:p>
      </dsp:txBody>
      <dsp:txXfrm>
        <a:off x="1113725" y="22437"/>
        <a:ext cx="5621421" cy="690276"/>
      </dsp:txXfrm>
    </dsp:sp>
    <dsp:sp modelId="{D0981F3B-82DE-4823-BDAA-DE8B06C8A1EA}">
      <dsp:nvSpPr>
        <dsp:cNvPr id="0" name=""/>
        <dsp:cNvSpPr/>
      </dsp:nvSpPr>
      <dsp:spPr>
        <a:xfrm>
          <a:off x="1092250" y="866169"/>
          <a:ext cx="733226" cy="73322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CE601C-1A3C-4413-9671-8443EFF6A524}">
      <dsp:nvSpPr>
        <dsp:cNvPr id="0" name=""/>
        <dsp:cNvSpPr/>
      </dsp:nvSpPr>
      <dsp:spPr>
        <a:xfrm>
          <a:off x="1869470" y="866169"/>
          <a:ext cx="4887151" cy="73322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/>
            </a:rPr>
            <a:t>Улучшение социально – экономического положения работников.</a:t>
          </a:r>
          <a:r>
            <a:rPr lang="ru-RU" sz="1800" kern="1200" dirty="0" smtClean="0">
              <a:solidFill>
                <a:schemeClr val="tx1"/>
              </a:solidFill>
            </a:rPr>
            <a:t/>
          </a:r>
          <a:br>
            <a:rPr lang="ru-RU" sz="1800" kern="1200" dirty="0" smtClean="0">
              <a:solidFill>
                <a:schemeClr val="tx1"/>
              </a:solidFill>
            </a:rPr>
          </a:br>
          <a:endParaRPr lang="ru-RU" sz="1800" kern="1200" dirty="0">
            <a:solidFill>
              <a:schemeClr val="tx1"/>
            </a:solidFill>
          </a:endParaRPr>
        </a:p>
      </dsp:txBody>
      <dsp:txXfrm>
        <a:off x="1905270" y="901969"/>
        <a:ext cx="4815551" cy="661626"/>
      </dsp:txXfrm>
    </dsp:sp>
    <dsp:sp modelId="{4A8245B7-74D5-4CDF-9BD5-F83AEFAF3B24}">
      <dsp:nvSpPr>
        <dsp:cNvPr id="0" name=""/>
        <dsp:cNvSpPr/>
      </dsp:nvSpPr>
      <dsp:spPr>
        <a:xfrm>
          <a:off x="1092250" y="1687383"/>
          <a:ext cx="733226" cy="73322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983266-0E0D-4CCB-A445-CB233ED8BA23}">
      <dsp:nvSpPr>
        <dsp:cNvPr id="0" name=""/>
        <dsp:cNvSpPr/>
      </dsp:nvSpPr>
      <dsp:spPr>
        <a:xfrm>
          <a:off x="1869470" y="1687383"/>
          <a:ext cx="4887151" cy="73322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chemeClr val="tx1"/>
              </a:solidFill>
              <a:latin typeface="times new roman"/>
            </a:rPr>
            <a:t>Развитие социального партнерства.</a:t>
          </a:r>
          <a:r>
            <a:rPr lang="ru-RU" sz="1800" kern="1200" smtClean="0">
              <a:solidFill>
                <a:schemeClr val="tx1"/>
              </a:solidFill>
            </a:rPr>
            <a:t/>
          </a:r>
          <a:br>
            <a:rPr lang="ru-RU" sz="1800" kern="1200" smtClean="0">
              <a:solidFill>
                <a:schemeClr val="tx1"/>
              </a:solidFill>
            </a:rPr>
          </a:br>
          <a:endParaRPr lang="ru-RU" sz="1800" kern="1200" dirty="0">
            <a:solidFill>
              <a:schemeClr val="tx1"/>
            </a:solidFill>
          </a:endParaRPr>
        </a:p>
      </dsp:txBody>
      <dsp:txXfrm>
        <a:off x="1905270" y="1723183"/>
        <a:ext cx="4815551" cy="661626"/>
      </dsp:txXfrm>
    </dsp:sp>
    <dsp:sp modelId="{C8FC5FAA-5328-4D55-8D35-92F815A1C9E5}">
      <dsp:nvSpPr>
        <dsp:cNvPr id="0" name=""/>
        <dsp:cNvSpPr/>
      </dsp:nvSpPr>
      <dsp:spPr>
        <a:xfrm>
          <a:off x="1092250" y="2508597"/>
          <a:ext cx="733226" cy="73322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4751B3-31C5-4F7E-A343-EDB6CFAD2927}">
      <dsp:nvSpPr>
        <dsp:cNvPr id="0" name=""/>
        <dsp:cNvSpPr/>
      </dsp:nvSpPr>
      <dsp:spPr>
        <a:xfrm>
          <a:off x="1869470" y="2508597"/>
          <a:ext cx="4887151" cy="73322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chemeClr val="tx1"/>
              </a:solidFill>
              <a:latin typeface="times new roman"/>
            </a:rPr>
            <a:t>Укрепление и развитие профессиональной солидарности.</a:t>
          </a:r>
          <a:r>
            <a:rPr lang="ru-RU" sz="1800" kern="1200" smtClean="0">
              <a:solidFill>
                <a:schemeClr val="tx1"/>
              </a:solidFill>
            </a:rPr>
            <a:t/>
          </a:r>
          <a:br>
            <a:rPr lang="ru-RU" sz="1800" kern="1200" smtClean="0">
              <a:solidFill>
                <a:schemeClr val="tx1"/>
              </a:solidFill>
            </a:rPr>
          </a:br>
          <a:endParaRPr lang="ru-RU" sz="1800" kern="1200" dirty="0">
            <a:solidFill>
              <a:schemeClr val="tx1"/>
            </a:solidFill>
          </a:endParaRPr>
        </a:p>
      </dsp:txBody>
      <dsp:txXfrm>
        <a:off x="1905270" y="2544397"/>
        <a:ext cx="4815551" cy="661626"/>
      </dsp:txXfrm>
    </dsp:sp>
    <dsp:sp modelId="{ABF262AA-87F6-41CD-B14A-09F4C6F12990}">
      <dsp:nvSpPr>
        <dsp:cNvPr id="0" name=""/>
        <dsp:cNvSpPr/>
      </dsp:nvSpPr>
      <dsp:spPr>
        <a:xfrm>
          <a:off x="1092250" y="3329811"/>
          <a:ext cx="733226" cy="73322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77223B-CD42-463D-BA3F-74E04C5A425A}">
      <dsp:nvSpPr>
        <dsp:cNvPr id="0" name=""/>
        <dsp:cNvSpPr/>
      </dsp:nvSpPr>
      <dsp:spPr>
        <a:xfrm>
          <a:off x="1869470" y="3329811"/>
          <a:ext cx="4887151" cy="73322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/>
            </a:rPr>
            <a:t> Взаимопомощь членам первичной профсоюзной организации.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endParaRPr lang="ru-RU" sz="1800" kern="1200" dirty="0">
            <a:solidFill>
              <a:schemeClr val="tx1"/>
            </a:solidFill>
          </a:endParaRPr>
        </a:p>
      </dsp:txBody>
      <dsp:txXfrm>
        <a:off x="1905270" y="3365611"/>
        <a:ext cx="4815551" cy="661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27F86C-AD22-49FA-BE54-DCB165D3AC33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103D6-8322-40F4-ACCF-EC68FB60A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585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103D6-8322-40F4-ACCF-EC68FB60AF8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16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26.09.2025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26.09.2025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26.09.2025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26.09.2025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26.09.2025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26.09.2025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2.png"/>
          <p:cNvPicPr>
            <a:picLocks noChangeAspect="1"/>
          </p:cNvPicPr>
          <p:nvPr userDrawn="1"/>
        </p:nvPicPr>
        <p:blipFill>
          <a:blip r:embed="rId14" cstate="print">
            <a:lum/>
          </a:blip>
          <a:stretch>
            <a:fillRect/>
          </a:stretch>
        </p:blipFill>
        <p:spPr>
          <a:xfrm>
            <a:off x="0" y="357166"/>
            <a:ext cx="9144000" cy="6500834"/>
          </a:xfrm>
          <a:prstGeom prst="rect">
            <a:avLst/>
          </a:prstGeom>
          <a:effectLst>
            <a:outerShdw blurRad="50800" dist="38100" dir="16200000" rotWithShape="0">
              <a:schemeClr val="bg1">
                <a:alpha val="40000"/>
              </a:schemeClr>
            </a:outerShdw>
          </a:effectLst>
        </p:spPr>
      </p:pic>
      <p:sp>
        <p:nvSpPr>
          <p:cNvPr id="15" name="Прямоугольник 14"/>
          <p:cNvSpPr/>
          <p:nvPr userDrawn="1"/>
        </p:nvSpPr>
        <p:spPr>
          <a:xfrm>
            <a:off x="0" y="6572272"/>
            <a:ext cx="9144000" cy="2857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0" y="1285860"/>
            <a:ext cx="9144000" cy="5214974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270000" dist="50800" dir="5400000" algn="ctr" rotWithShape="0">
              <a:schemeClr val="bg1">
                <a:alpha val="43000"/>
              </a:schemeClr>
            </a:outerShd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trip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eestr.eseur.ru/ais/ru/" TargetMode="External"/><Relationship Id="rId2" Type="http://schemas.openxmlformats.org/officeDocument/2006/relationships/hyperlink" Target="https://ds-alenkij-cvetochek-r76.gos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microsoft.com/office/2007/relationships/hdphoto" Target="../media/hdphoto2.wdp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714356"/>
            <a:ext cx="4734272" cy="150019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Профсоюзная 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организация          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B050"/>
                </a:solidFill>
                <a:latin typeface="Comic Sans MS" pitchFamily="66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9154" y="2636912"/>
            <a:ext cx="8286808" cy="122413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Муниципального дошкольного образовательного учреждения </a:t>
            </a:r>
            <a:r>
              <a:rPr lang="ru-RU" sz="2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</a:t>
            </a:r>
            <a:r>
              <a:rPr lang="ru-RU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етский сад «Аленький цветочек»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 «Поселок Агинское»</a:t>
            </a:r>
          </a:p>
          <a:p>
            <a:endParaRPr lang="ru-RU" sz="2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ru-RU" sz="2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ru-RU" sz="2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ru-RU" sz="2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ru-RU" sz="2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</a:t>
            </a:r>
            <a:r>
              <a:rPr lang="ru-RU" sz="20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 г.</a:t>
            </a:r>
          </a:p>
          <a:p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1800200" cy="1944216"/>
          </a:xfrm>
          <a:prstGeom prst="rect">
            <a:avLst/>
          </a:prstGeom>
          <a:noFill/>
        </p:spPr>
      </p:pic>
      <p:pic>
        <p:nvPicPr>
          <p:cNvPr id="1026" name="Picture 2" descr="C:\Users\user\Desktop\все все фото\фото 2023-2024\фото зданий\DSC006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33056"/>
            <a:ext cx="3660824" cy="2440550"/>
          </a:xfrm>
          <a:prstGeom prst="rect">
            <a:avLst/>
          </a:prstGeom>
          <a:noFill/>
          <a:effectLst>
            <a:glow rad="2540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14290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Профсоюзный уголок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96752"/>
            <a:ext cx="1439545" cy="1409700"/>
          </a:xfrm>
          <a:prstGeom prst="rect">
            <a:avLst/>
          </a:prstGeom>
          <a:noFill/>
        </p:spPr>
      </p:pic>
      <p:pic>
        <p:nvPicPr>
          <p:cNvPr id="2050" name="Picture 2" descr="C:\Users\user\Desktop\профсоюз 2025 отчет\photo_2025-09-23_12-57-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7893"/>
            <a:ext cx="5328592" cy="2343748"/>
          </a:xfrm>
          <a:prstGeom prst="rect">
            <a:avLst/>
          </a:prstGeom>
          <a:noFill/>
          <a:effectLst>
            <a:glow rad="127000">
              <a:schemeClr val="accent4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профсоюз 2025 отчет\photo_2025-09-23_13-03-2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45024"/>
            <a:ext cx="3714749" cy="2681287"/>
          </a:xfrm>
          <a:prstGeom prst="rect">
            <a:avLst/>
          </a:prstGeom>
          <a:noFill/>
          <a:effectLst>
            <a:glow rad="127000">
              <a:schemeClr val="accent4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14290"/>
            <a:ext cx="81439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Применение новых информационных технологий в работе нашей профсоюзной организации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Адрес нашего сайта: 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ds-alenkij-cvetochek-r76.gos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web.gosuslugi.ru/</a:t>
            </a:r>
            <a:r>
              <a:rPr lang="en-US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pedagogam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-i-</a:t>
            </a:r>
            <a:r>
              <a:rPr lang="en-US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sotrudnikam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Единый реестр Общероссийского Профсоюза образования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https://reestr.eseur.ru/ais/ru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C:\Users\user\Desktop\профсоюз 2025 отчет\photo_2025-09-23_14-51-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202" y="1988839"/>
            <a:ext cx="3933798" cy="1730257"/>
          </a:xfrm>
          <a:prstGeom prst="rect">
            <a:avLst/>
          </a:prstGeom>
          <a:noFill/>
          <a:effectLst>
            <a:glow rad="127000">
              <a:schemeClr val="accent4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профсоюз 2025 отчет\photo_2025-09-23_14-51-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202" y="4520902"/>
            <a:ext cx="4007768" cy="1762792"/>
          </a:xfrm>
          <a:prstGeom prst="rect">
            <a:avLst/>
          </a:prstGeom>
          <a:noFill/>
          <a:effectLst>
            <a:glow rad="127000">
              <a:schemeClr val="accent4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04664"/>
            <a:ext cx="856895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Коллектив ДОУ постоянно принимает участие в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муниципальных  мероприятиях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1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ая                                                                   День Победы</a:t>
            </a:r>
            <a:endParaRPr lang="ru-RU" sz="2000" dirty="0"/>
          </a:p>
        </p:txBody>
      </p:sp>
      <p:pic>
        <p:nvPicPr>
          <p:cNvPr id="2" name="Picture 2" descr="C:\Users\user\Desktop\профсоюз 2025 отчет\1 ма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61753"/>
            <a:ext cx="3712412" cy="2088232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профсоюз 2025 отчет\photo_2025-09-23_13-10-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10" y="4146004"/>
            <a:ext cx="3995167" cy="1843204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user\Desktop\профсоюз 2025 отчет\photo_2025-09-23_13-10-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84783"/>
            <a:ext cx="3863752" cy="1783967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профсоюз 2025 отчет\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93252"/>
            <a:ext cx="3935760" cy="2213865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Коллектив ДОУ постоянно принимает участие в мероприятиях профсоюза: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профсоюз 2025 отчет\photo_2025-09-25_10-36-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662" y="1303131"/>
            <a:ext cx="4178385" cy="1837837"/>
          </a:xfrm>
          <a:prstGeom prst="rect">
            <a:avLst/>
          </a:prstGeom>
          <a:noFill/>
          <a:effectLst>
            <a:glow rad="1270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профсоюз 2025 отчет\photo_2025-09-25_10-36-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02" y="4293096"/>
            <a:ext cx="4256530" cy="1872208"/>
          </a:xfrm>
          <a:prstGeom prst="rect">
            <a:avLst/>
          </a:prstGeom>
          <a:noFill/>
          <a:effectLst>
            <a:glow rad="127000">
              <a:schemeClr val="accent1"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профсоюз 2025 отчет\photo_2025-09-25_10-36-44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371" y="3140968"/>
            <a:ext cx="4014359" cy="1765690"/>
          </a:xfrm>
          <a:prstGeom prst="rect">
            <a:avLst/>
          </a:prstGeom>
          <a:noFill/>
          <a:effectLst>
            <a:glow rad="127000">
              <a:schemeClr val="accent1"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профсоюз 2025 отчет\CCI_0001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99592" y="701226"/>
            <a:ext cx="2101415" cy="3024833"/>
          </a:xfrm>
          <a:prstGeom prst="rect">
            <a:avLst/>
          </a:prstGeom>
          <a:noFill/>
          <a:effectLst>
            <a:glow rad="127000">
              <a:schemeClr val="accent1">
                <a:lumMod val="75000"/>
                <a:alpha val="51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Коллектив ДОУ постоянно принимает участие в конкурсах и мероприятиях профсоюза: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1916832"/>
            <a:ext cx="28083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место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 муниципальном конкурсе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«Лучшая организация работы по охране труда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ГО «Поселок Агинское»»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профсоюз 2025 отчет\CCF_000867_page-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484784"/>
            <a:ext cx="3048145" cy="4320480"/>
          </a:xfrm>
          <a:prstGeom prst="rect">
            <a:avLst/>
          </a:prstGeom>
          <a:noFill/>
          <a:effectLst>
            <a:glow rad="1905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816187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Коллектив ДОУ постоянно принимает участие в мероприятиях профсоюза: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user\Desktop\профсоюз 2025 отчет\краевой фотоконкурс семья БСБ 2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13099" y="513078"/>
            <a:ext cx="2888340" cy="4095636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профсоюз 2025 отчет\краевой фотоконкурс семья ГАБ 2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65557" y="2662866"/>
            <a:ext cx="2976726" cy="4220965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130626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76056" y="5013176"/>
            <a:ext cx="3672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Спартакиада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работников образовательных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учреждений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Агинского района и ГО «Поселок Агинское»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user\Desktop\профсоюз 2025 отчет\photo_2025-09-23_13-10-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00899"/>
            <a:ext cx="2677143" cy="2016224"/>
          </a:xfrm>
          <a:prstGeom prst="rect">
            <a:avLst/>
          </a:prstGeom>
          <a:noFill/>
          <a:effectLst>
            <a:glow rad="1905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профсоюз 2025 отчет\photo_2025-09-23_13-11-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4884204" cy="2255129"/>
          </a:xfrm>
          <a:prstGeom prst="rect">
            <a:avLst/>
          </a:prstGeom>
          <a:noFill/>
          <a:effectLst>
            <a:glow rad="1905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user\Desktop\профсоюз 2025 отчет\photo_2025-09-23_13-10-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36" y="3371602"/>
            <a:ext cx="3724936" cy="2793702"/>
          </a:xfrm>
          <a:prstGeom prst="rect">
            <a:avLst/>
          </a:prstGeom>
          <a:noFill/>
          <a:effectLst>
            <a:glow rad="190500">
              <a:schemeClr val="accent1"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user\Desktop\профсоюз 2025 отчет\photo_2025-09-23_13-10-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068960"/>
            <a:ext cx="2436496" cy="1827372"/>
          </a:xfrm>
          <a:prstGeom prst="rect">
            <a:avLst/>
          </a:prstGeom>
          <a:noFill/>
          <a:effectLst>
            <a:glow rad="1905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Коллектив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ДОУ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проводит работу с ветеранами:</a:t>
            </a:r>
          </a:p>
        </p:txBody>
      </p:sp>
      <p:pic>
        <p:nvPicPr>
          <p:cNvPr id="3" name="Picture 2" descr="C:\Users\user\Desktop\профсоюз 2025 отчет\a86a78ab6d6d0621561fff36c9b7d498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85" y="1052736"/>
            <a:ext cx="3740877" cy="2805658"/>
          </a:xfrm>
          <a:prstGeom prst="rect">
            <a:avLst/>
          </a:prstGeom>
          <a:noFill/>
          <a:effectLst>
            <a:glow rad="1905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профсоюз 2025 отчет\a86a78ab6d6d0621561fff36c9b7d4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33056"/>
            <a:ext cx="4207419" cy="2378918"/>
          </a:xfrm>
          <a:prstGeom prst="rect">
            <a:avLst/>
          </a:prstGeom>
          <a:noFill/>
          <a:effectLst>
            <a:glow rad="1905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544036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отдыха и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оздоровительной работы: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профсоюз 2025 отчет\отдых и оздоровление\оз ножий 2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4559" y="597770"/>
            <a:ext cx="2413075" cy="3611040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профсоюз 2025 отчет\отдых и оздоровление\Алханай 2013 г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19447"/>
            <a:ext cx="3853662" cy="2167685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профсоюз 2025 отчет\отдых и оздоровление\алханай 2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88" y="4005064"/>
            <a:ext cx="3887416" cy="2186672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профсоюз 2025 отчет\отдых и оздоровление\свяитой источник 2014 г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060" y="3789040"/>
            <a:ext cx="3349606" cy="2512205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культурно – оздоровительной работы: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профсоюз 2025 отчет\отдых и оздоровление\о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2843808" cy="2132856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профсоюз 2025 отчет\отдых и оздоровление\св источник 2014 г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32199"/>
            <a:ext cx="4099577" cy="3074683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профсоюз 2025 отчет\отдых и оздоровление\Халанда 2014 г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61048"/>
            <a:ext cx="3425908" cy="2569431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профсоюз 2025 отчет\отдых и оздоровление\фото036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21088"/>
            <a:ext cx="2767615" cy="2075711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803937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908720"/>
            <a:ext cx="7772400" cy="1008112"/>
          </a:xfrm>
        </p:spPr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Главная задача профсоюза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 </a:t>
            </a:r>
            <a:r>
              <a:rPr lang="ru-RU" dirty="0">
                <a:solidFill>
                  <a:schemeClr val="tx1"/>
                </a:solidFill>
                <a:latin typeface="times new roman"/>
              </a:rPr>
              <a:t>- представление и защита социально-трудовых прав и профессиональных интересов работников образования</a:t>
            </a:r>
            <a:r>
              <a:rPr lang="ru-RU" dirty="0" smtClean="0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87693426"/>
              </p:ext>
            </p:extLst>
          </p:nvPr>
        </p:nvGraphicFramePr>
        <p:xfrm>
          <a:off x="611560" y="1772816"/>
          <a:ext cx="78488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8837721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культурно – оздоровительной работы: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профсоюз 2025 отчет\отдых и оздоровление\отдых озер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0728"/>
            <a:ext cx="3523512" cy="2642634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профсоюз 2025 отчет\отдых и оздоровление\оз Халанд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01371"/>
            <a:ext cx="3190262" cy="2392697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профсоюз 2025 отчет\отдых и оздоровление\DSC025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65104"/>
            <a:ext cx="2489812" cy="1867359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профсоюз 2025 отчет\отдых и оздоровление\DSC025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77072"/>
            <a:ext cx="3049617" cy="2287213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701809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культурно – оздоровительной работы: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user\Desktop\профсоюз 2025 отчет\отдых и оздоровление\Алханай 2016 г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64" y="908720"/>
            <a:ext cx="3552395" cy="2664296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профсоюз 2025 отчет\отдых и оздоровление\о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40768"/>
            <a:ext cx="3603810" cy="2027143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профсоюз 2025 отчет\отдых и оздоровление\Онон 2015 г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13" y="4216871"/>
            <a:ext cx="3459511" cy="1945975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ser\Desktop\профсоюз 2025 отчет\отдых и оздоровление\оз Горбунк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656040"/>
            <a:ext cx="3380444" cy="2535333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939065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культурно – оздоровительной работы: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user\Desktop\профсоюз 2025 отчет\отдых и оздоровление\оздоровлени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2117496" cy="1588122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профсоюз 2025 отчет\отдых и оздоровление\Зымка 2022 г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343" y="514649"/>
            <a:ext cx="2430270" cy="3240360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профсоюз 2025 отчет\отдых и оздоровление\Зымка 2022 год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84984"/>
            <a:ext cx="2130493" cy="2840657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user\Desktop\профсоюз 2025 отчет\отдых и оздоровление\зымкаотдых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713" y="3861048"/>
            <a:ext cx="3119669" cy="2339752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903092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культурно – оздоровительной работы: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user\Desktop\профсоюз 2025 отчет\отдых и оздоровление\экокурорт 2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20888"/>
            <a:ext cx="2225023" cy="3939183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профсоюз 2025 отчет\отдых и оздоровление\экокурорт ку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484784"/>
            <a:ext cx="2212721" cy="3917404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Desktop\профсоюз 2025 отчет\отдых и оздоровление\эко-курорт кука 2025 г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2033664" cy="3600400"/>
          </a:xfrm>
          <a:prstGeom prst="rect">
            <a:avLst/>
          </a:prstGeom>
          <a:noFill/>
          <a:effectLst>
            <a:glow rad="127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354165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485" y="1268760"/>
            <a:ext cx="414169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администрацией ДОУ у    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профсоюзного комитета сложились партнерские отношения: профком принимает участие в регулировании трудовых отношений, согласование нормативных и локальных документов, обобщения передового педагогического опыта. В ДОУ создаются условия для профессионального роста педагогического состава. Это особенно важно на современном этапе, так как рынок труда диктует повышенные профессиональные требования к педагогам. 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4008" y="548680"/>
            <a:ext cx="4285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Заведующий МДОУ </a:t>
            </a:r>
          </a:p>
          <a:p>
            <a:pPr algn="ctr"/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Олзоева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Наталья Осиповна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user\Desktop\ГОСВЭБ сайт\фото коллектива\16 —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451" y="2132856"/>
            <a:ext cx="2730823" cy="3193673"/>
          </a:xfrm>
          <a:prstGeom prst="rect">
            <a:avLst/>
          </a:prstGeom>
          <a:noFill/>
          <a:effectLst>
            <a:glow rad="228600">
              <a:schemeClr val="tx2">
                <a:lumMod val="60000"/>
                <a:lumOff val="4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71480"/>
            <a:ext cx="285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Волна 2"/>
          <p:cNvSpPr/>
          <p:nvPr/>
        </p:nvSpPr>
        <p:spPr>
          <a:xfrm>
            <a:off x="500034" y="1357298"/>
            <a:ext cx="8215370" cy="4357718"/>
          </a:xfrm>
          <a:prstGeom prst="wave">
            <a:avLst/>
          </a:prstGeo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LeftDown"/>
              <a:lightRig rig="threePt" dir="t"/>
            </a:scene3d>
          </a:bodyPr>
          <a:lstStyle/>
          <a:p>
            <a:pPr algn="ctr"/>
            <a:endParaRPr lang="ru-RU" dirty="0">
              <a:ln>
                <a:solidFill>
                  <a:srgbClr val="7030A0"/>
                </a:solidFill>
              </a:ln>
              <a:solidFill>
                <a:srgbClr val="FF33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434113">
            <a:off x="1000100" y="2643182"/>
            <a:ext cx="7215238" cy="1938992"/>
          </a:xfrm>
          <a:prstGeom prst="rect">
            <a:avLst/>
          </a:prstGeom>
          <a:noFill/>
        </p:spPr>
        <p:txBody>
          <a:bodyPr wrap="square" rtlCol="0">
            <a:prstTxWarp prst="textWave1">
              <a:avLst>
                <a:gd name="adj1" fmla="val 14746"/>
                <a:gd name="adj2" fmla="val 0"/>
              </a:avLst>
            </a:prstTxWarp>
            <a:spAutoFit/>
          </a:bodyPr>
          <a:lstStyle/>
          <a:p>
            <a:pPr algn="ctr"/>
            <a:r>
              <a:rPr lang="ru-RU" sz="6000" b="1" dirty="0" smtClean="0">
                <a:ln>
                  <a:solidFill>
                    <a:srgbClr val="7030A0"/>
                  </a:solidFill>
                </a:ln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6000" b="1" dirty="0">
              <a:ln>
                <a:solidFill>
                  <a:srgbClr val="7030A0"/>
                </a:solidFill>
              </a:ln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14290"/>
            <a:ext cx="8215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Нормативно - правовая база нашей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первички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SC0270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rot="20265554">
            <a:off x="369126" y="3283263"/>
            <a:ext cx="3524275" cy="2643206"/>
          </a:xfrm>
          <a:prstGeom prst="round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DSC0270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643174" y="785794"/>
            <a:ext cx="4130377" cy="2428892"/>
          </a:xfrm>
          <a:prstGeom prst="round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DSC0270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1438616">
            <a:off x="5286380" y="2928934"/>
            <a:ext cx="3302531" cy="3000396"/>
          </a:xfrm>
          <a:prstGeom prst="round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370"/>
            <a:ext cx="7797552" cy="936104"/>
          </a:xfrm>
        </p:spPr>
        <p:txBody>
          <a:bodyPr/>
          <a:lstStyle/>
          <a:p>
            <a:pPr lvl="0" algn="l" eaLnBrk="1" hangingPunct="1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Первичная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профсоюзная организация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МДОУ Аленький цветочек насчитывает 29 человек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* 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Членами профсоюзной организации являются 29 работников, что составляет 100%.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* Учет членов профсоюза осуществляется профсоюзным комитетом.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* Коллектив периодически обновляется, новые сотрудники активно вступают в профсоюз.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* Важным условием деятельности организации Профсоюза является хорошо продуманное планирование и контроль, за исполнением решения выбранного органа, что во многом обеспечивает успех в нашей работе.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* Работа с молодежью, вовлечение её в Профсоюз, формирование актива из её числа, резерв кадров – это одно из обязательных условий развития  нашей организации. От позиции молодёжи в общественно-политической жизни, уверенности и активности будет зависеть темп развития  Профсоюза.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667690"/>
      </p:ext>
    </p:extLst>
  </p:cSld>
  <p:clrMapOvr>
    <a:masterClrMapping/>
  </p:clrMapOvr>
  <p:transition spd="med">
    <p:strips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14290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Охват профсоюзным членством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сотрудников детского сада на протяжении долгих лет неизменно составляет 100%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163371551"/>
              </p:ext>
            </p:extLst>
          </p:nvPr>
        </p:nvGraphicFramePr>
        <p:xfrm>
          <a:off x="1571604" y="1928802"/>
          <a:ext cx="6143668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5972944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2742" y="116632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 коллектив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профсоюз 2025 отчет\photo_2025-09-23_13-10-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294" y="3068960"/>
            <a:ext cx="4320480" cy="3240360"/>
          </a:xfrm>
          <a:prstGeom prst="rect">
            <a:avLst/>
          </a:prstGeom>
          <a:noFill/>
          <a:effectLst>
            <a:glow rad="254000">
              <a:schemeClr val="tx2">
                <a:lumMod val="60000"/>
                <a:lumOff val="40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посты мои\посты все\1 мая 2025\загруженное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37" y="1052736"/>
            <a:ext cx="4365958" cy="2592288"/>
          </a:xfrm>
          <a:prstGeom prst="rect">
            <a:avLst/>
          </a:prstGeom>
          <a:noFill/>
          <a:effectLst>
            <a:glow rad="2286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92436" y="576203"/>
            <a:ext cx="3357586" cy="2281933"/>
          </a:xfrm>
          <a:prstGeom prst="round2DiagRect">
            <a:avLst/>
          </a:prstGeom>
          <a:solidFill>
            <a:srgbClr val="FFFF00"/>
          </a:solidFill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6218850" y="3415870"/>
            <a:ext cx="2230620" cy="2736304"/>
          </a:xfrm>
          <a:prstGeom prst="round2DiagRect">
            <a:avLst/>
          </a:prstGeom>
          <a:solidFill>
            <a:srgbClr val="EB67D8"/>
          </a:solidFill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Комиссия по охране труда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65990" y="3187478"/>
            <a:ext cx="2727217" cy="3143272"/>
          </a:xfrm>
          <a:prstGeom prst="round2Diag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Контрольно-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евизионная комиссия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031" y="1206085"/>
            <a:ext cx="3000396" cy="92333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Комиссия по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культурно-массовой работе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627784" y="2437378"/>
            <a:ext cx="3230099" cy="2063191"/>
          </a:xfrm>
          <a:prstGeom prst="round2DiagRect">
            <a:avLst/>
          </a:prstGeom>
          <a:solidFill>
            <a:srgbClr val="EF8B1D"/>
          </a:solidFill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14381" y="2723372"/>
            <a:ext cx="24569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Деятельность комиссий ДОУ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 flipH="1">
            <a:off x="5893602" y="344457"/>
            <a:ext cx="2685765" cy="2646585"/>
          </a:xfrm>
          <a:prstGeom prst="round2DiagRect">
            <a:avLst/>
          </a:prstGeom>
          <a:solidFill>
            <a:srgbClr val="00B050"/>
          </a:solidFill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Комиссия по организационно-массовой работе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725144"/>
            <a:ext cx="2160240" cy="1143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502" y="4365104"/>
            <a:ext cx="3478993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459574" y="4951845"/>
            <a:ext cx="21856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Комиссия по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спортивно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оздоровительной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работе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878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 профсоюзного комитета: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65090" y="3568113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Цыденова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С. А.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секретарь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60980" y="752366"/>
            <a:ext cx="2368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Асланова А. М.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председатель ПК</a:t>
            </a:r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1961038" y="660032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Гомбоцыренова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А. Б.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председатель комиссии по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культурно-массовым мероприятиям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76729" y="472753"/>
            <a:ext cx="1647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Никифорова С. В.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председатель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Совета молодежи</a:t>
            </a:r>
          </a:p>
          <a:p>
            <a:pPr algn="ctr"/>
            <a:endPara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9926" y="3455936"/>
            <a:ext cx="1879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Батомункуева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Ц. Д.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председатель    ревизионной комиссии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810379" y="461665"/>
            <a:ext cx="2232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Козяева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Е.В.</a:t>
            </a:r>
          </a:p>
          <a:p>
            <a:pPr lvl="0"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председатель  комиссии по спортивным мероприятиям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00192" y="3455997"/>
            <a:ext cx="27009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Полякова Н. С.</a:t>
            </a:r>
          </a:p>
          <a:p>
            <a:pPr lvl="0"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председатель  комиссии </a:t>
            </a:r>
          </a:p>
          <a:p>
            <a:pPr lvl="0"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охране труда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user\Desktop\все мое\фото работа\портреты\25 —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313" y="1437173"/>
            <a:ext cx="1520629" cy="1786666"/>
          </a:xfrm>
          <a:prstGeom prst="rect">
            <a:avLst/>
          </a:prstGeom>
          <a:noFill/>
          <a:effectLst>
            <a:glow rad="2540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профсоюз 2025 отчет\1 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12" y="1437173"/>
            <a:ext cx="1557325" cy="1786667"/>
          </a:xfrm>
          <a:prstGeom prst="rect">
            <a:avLst/>
          </a:prstGeom>
          <a:noFill/>
          <a:effectLst>
            <a:glow rad="254000">
              <a:schemeClr val="accent1">
                <a:lumMod val="60000"/>
                <a:lumOff val="40000"/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профсоюз 2025 отчет\-5220067672505574507_1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64" y="4264949"/>
            <a:ext cx="1609411" cy="1706487"/>
          </a:xfrm>
          <a:prstGeom prst="rect">
            <a:avLst/>
          </a:prstGeom>
          <a:noFill/>
          <a:effectLst>
            <a:glow rad="2540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user\Desktop\профсоюз 2025 отчет\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845" y="4286997"/>
            <a:ext cx="1612884" cy="1706486"/>
          </a:xfrm>
          <a:prstGeom prst="rect">
            <a:avLst/>
          </a:prstGeom>
          <a:noFill/>
          <a:effectLst>
            <a:glow rad="2540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user\Desktop\профсоюз 2025 отчет\2 к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176" y="1437175"/>
            <a:ext cx="1762877" cy="1786666"/>
          </a:xfrm>
          <a:prstGeom prst="rect">
            <a:avLst/>
          </a:prstGeom>
          <a:noFill/>
          <a:effectLst>
            <a:glow rad="2540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4300340" y="3383447"/>
            <a:ext cx="27009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Посохова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М. С.</a:t>
            </a:r>
          </a:p>
          <a:p>
            <a:pPr lvl="0"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казначей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7" name="Picture 9" descr="C:\Users\user\Desktop\профсоюз 2025 отчет\Посохова Мария Сергеевна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538" y="4286997"/>
            <a:ext cx="1402177" cy="1706489"/>
          </a:xfrm>
          <a:prstGeom prst="rect">
            <a:avLst/>
          </a:prstGeom>
          <a:noFill/>
          <a:effectLst>
            <a:glow rad="2540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:\Users\user\Desktop\профсоюз 2025 отчет\14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1" y="1466462"/>
            <a:ext cx="1670322" cy="1757377"/>
          </a:xfrm>
          <a:prstGeom prst="rect">
            <a:avLst/>
          </a:prstGeom>
          <a:noFill/>
          <a:effectLst>
            <a:glow rad="2540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профсоюз 2025 отчет\photo_2025-09-23_16-27-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423" y="4264556"/>
            <a:ext cx="1280160" cy="1706880"/>
          </a:xfrm>
          <a:prstGeom prst="rect">
            <a:avLst/>
          </a:prstGeom>
          <a:noFill/>
          <a:effectLst>
            <a:glow rad="254000">
              <a:schemeClr val="accent1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8992" y="214290"/>
            <a:ext cx="5357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Асланова А. М. 8 лет является бессменным председателем ПК,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её работа была отмечена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все мое\фото работа\1 —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2628"/>
            <a:ext cx="1567013" cy="1774550"/>
          </a:xfrm>
          <a:prstGeom prst="rect">
            <a:avLst/>
          </a:prstGeom>
          <a:noFill/>
          <a:effectLst>
            <a:glow rad="254000">
              <a:schemeClr val="accent4">
                <a:lumMod val="75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профсоюз 2025 отчет\13 профсоюз краевая_page-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476128"/>
            <a:ext cx="2555150" cy="3610539"/>
          </a:xfrm>
          <a:prstGeom prst="rect">
            <a:avLst/>
          </a:prstGeom>
          <a:noFill/>
          <a:effectLst>
            <a:glow rad="190500">
              <a:schemeClr val="tx2">
                <a:lumMod val="60000"/>
                <a:lumOff val="40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профсоюз 2025 отчет\почетная грамота профсоюза 2024 г_page-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92896"/>
            <a:ext cx="2547275" cy="3610539"/>
          </a:xfrm>
          <a:prstGeom prst="rect">
            <a:avLst/>
          </a:prstGeom>
          <a:noFill/>
          <a:effectLst>
            <a:glow rad="190500">
              <a:schemeClr val="tx2">
                <a:lumMod val="60000"/>
                <a:lumOff val="40000"/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950263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2690</TotalTime>
  <Words>389</Words>
  <Application>Microsoft Office PowerPoint</Application>
  <PresentationFormat>Экран (4:3)</PresentationFormat>
  <Paragraphs>93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Профсоюзная  организация             </vt:lpstr>
      <vt:lpstr>Презентация PowerPoint</vt:lpstr>
      <vt:lpstr>Презентация PowerPoint</vt:lpstr>
      <vt:lpstr>               Первичная профсоюзная организация             МДОУ Аленький цветочек насчитывает 29 человек  *  Членами профсоюзной организации являются 29 работников, что составляет 100%. * Учет членов профсоюза осуществляется профсоюзным комитетом. * Коллектив периодически обновляется, новые сотрудники активно вступают в профсоюз. * Важным условием деятельности организации Профсоюза является хорошо продуманное планирование и контроль, за исполнением решения выбранного органа, что во многом обеспечивает успех в нашей работе. * Работа с молодежью, вовлечение её в Профсоюз, формирование актива из её числа, резерв кадров – это одно из обязательных условий развития  нашей организации. От позиции молодёжи в общественно-политической жизни, уверенности и активности будет зависеть темп развития  Профсоюза.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158</cp:revision>
  <dcterms:created xsi:type="dcterms:W3CDTF">2014-06-24T15:51:35Z</dcterms:created>
  <dcterms:modified xsi:type="dcterms:W3CDTF">2025-09-26T04:16:16Z</dcterms:modified>
</cp:coreProperties>
</file>